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0" r:id="rId8"/>
    <p:sldId id="268" r:id="rId9"/>
    <p:sldId id="271" r:id="rId10"/>
    <p:sldId id="272" r:id="rId11"/>
    <p:sldId id="273" r:id="rId12"/>
    <p:sldId id="274" r:id="rId13"/>
    <p:sldId id="276" r:id="rId14"/>
    <p:sldId id="275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23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marca de agu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s-ES_tradnl" smtClean="0"/>
              <a:t>Clic para editar título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ción con marca de agu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ción con imagen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jetos, superior e inf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11-05-13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Teor</a:t>
            </a:r>
            <a:r>
              <a:rPr lang="es-ES" dirty="0" smtClean="0"/>
              <a:t>ías del aprendizaje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Taller Capacitaci</a:t>
            </a:r>
            <a:r>
              <a:rPr lang="es-ES" dirty="0" smtClean="0"/>
              <a:t>ón </a:t>
            </a:r>
          </a:p>
          <a:p>
            <a:r>
              <a:rPr lang="es-ES" dirty="0" smtClean="0"/>
              <a:t>Sueños del Mañana</a:t>
            </a:r>
          </a:p>
          <a:p>
            <a:r>
              <a:rPr lang="es-ES" dirty="0" smtClean="0"/>
              <a:t>Pamela Valenzuela</a:t>
            </a:r>
            <a:endParaRPr lang="es-ES" dirty="0"/>
          </a:p>
        </p:txBody>
      </p:sp>
      <p:pic>
        <p:nvPicPr>
          <p:cNvPr id="4" name="Imagen 3" descr="10Icosaedr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5667">
            <a:off x="4596145" y="1440640"/>
            <a:ext cx="2362427" cy="2383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82498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i="1" dirty="0"/>
              <a:t>C</a:t>
            </a:r>
            <a:r>
              <a:rPr lang="es-ES" i="1" dirty="0" smtClean="0"/>
              <a:t>uatro estadios de desarrollo</a:t>
            </a:r>
            <a:r>
              <a:rPr lang="es-ES" dirty="0" smtClean="0"/>
              <a:t>:</a:t>
            </a:r>
          </a:p>
          <a:p>
            <a:r>
              <a:rPr lang="es-ES" b="1" dirty="0" smtClean="0"/>
              <a:t>Sensomotora</a:t>
            </a:r>
            <a:r>
              <a:rPr lang="es-ES" dirty="0" smtClean="0"/>
              <a:t> (0-2 años), a</a:t>
            </a:r>
            <a:r>
              <a:rPr lang="es-ES" dirty="0" smtClean="0"/>
              <a:t>ún </a:t>
            </a:r>
            <a:r>
              <a:rPr lang="es-ES" b="1" dirty="0" smtClean="0"/>
              <a:t>no desarrolla conceptos</a:t>
            </a:r>
            <a:r>
              <a:rPr lang="es-ES" dirty="0" smtClean="0"/>
              <a:t>.</a:t>
            </a:r>
          </a:p>
          <a:p>
            <a:r>
              <a:rPr lang="es-ES" b="1" dirty="0" err="1" smtClean="0"/>
              <a:t>Preoperacional</a:t>
            </a:r>
            <a:r>
              <a:rPr lang="es-ES" dirty="0" smtClean="0"/>
              <a:t> (2-7 años), desarrollo d</a:t>
            </a:r>
            <a:r>
              <a:rPr lang="es-ES" dirty="0" smtClean="0"/>
              <a:t>el</a:t>
            </a:r>
            <a:r>
              <a:rPr lang="es-ES" dirty="0" smtClean="0"/>
              <a:t> </a:t>
            </a:r>
            <a:r>
              <a:rPr lang="es-ES" b="1" dirty="0" smtClean="0"/>
              <a:t>lenguaje y pensamiento simb</a:t>
            </a:r>
            <a:r>
              <a:rPr lang="es-ES" b="1" dirty="0" smtClean="0"/>
              <a:t>ólico</a:t>
            </a:r>
            <a:r>
              <a:rPr lang="es-ES" dirty="0" smtClean="0"/>
              <a:t>.</a:t>
            </a:r>
          </a:p>
          <a:p>
            <a:r>
              <a:rPr lang="es-ES" b="1" dirty="0" smtClean="0"/>
              <a:t>Operacional</a:t>
            </a:r>
            <a:r>
              <a:rPr lang="es-ES" dirty="0" smtClean="0"/>
              <a:t> (7- 11 años), procesos más racionales y </a:t>
            </a:r>
            <a:r>
              <a:rPr lang="es-ES" b="1" dirty="0" smtClean="0"/>
              <a:t>resolución de problemas, ser social</a:t>
            </a:r>
            <a:r>
              <a:rPr lang="es-ES" dirty="0" smtClean="0"/>
              <a:t>.</a:t>
            </a:r>
          </a:p>
          <a:p>
            <a:r>
              <a:rPr lang="es-ES" b="1" dirty="0" smtClean="0"/>
              <a:t>L</a:t>
            </a:r>
            <a:r>
              <a:rPr lang="es-ES" b="1" dirty="0" smtClean="0"/>
              <a:t>ógico</a:t>
            </a:r>
            <a:r>
              <a:rPr lang="es-ES" dirty="0" smtClean="0"/>
              <a:t> (11- 16 años), desarrollo de la </a:t>
            </a:r>
            <a:r>
              <a:rPr lang="es-ES" b="1" dirty="0" smtClean="0"/>
              <a:t>personalidad, valores, conciencia y razonamiento lógico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7804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i="1" dirty="0" smtClean="0"/>
              <a:t>Objetivos educativos</a:t>
            </a:r>
          </a:p>
          <a:p>
            <a:r>
              <a:rPr lang="es-ES" dirty="0" smtClean="0"/>
              <a:t>Motivar el proceso cognitivo en un </a:t>
            </a:r>
            <a:r>
              <a:rPr lang="es-ES" b="1" dirty="0" smtClean="0"/>
              <a:t>contexto determinado.</a:t>
            </a:r>
          </a:p>
          <a:p>
            <a:r>
              <a:rPr lang="es-ES" dirty="0" smtClean="0"/>
              <a:t>Integrar nueva informaci</a:t>
            </a:r>
            <a:r>
              <a:rPr lang="es-ES" dirty="0" smtClean="0"/>
              <a:t>ón o generar </a:t>
            </a:r>
            <a:r>
              <a:rPr lang="es-ES" b="1" dirty="0" smtClean="0"/>
              <a:t>nuevos esquemas </a:t>
            </a:r>
            <a:r>
              <a:rPr lang="es-ES" dirty="0" smtClean="0"/>
              <a:t>cuando es necesario.</a:t>
            </a:r>
          </a:p>
          <a:p>
            <a:r>
              <a:rPr lang="es-ES" dirty="0" smtClean="0"/>
              <a:t>Potenciar las </a:t>
            </a:r>
            <a:r>
              <a:rPr lang="es-ES" b="1" dirty="0" smtClean="0"/>
              <a:t>posturas cognitivas-conductuales favorables</a:t>
            </a:r>
            <a:r>
              <a:rPr lang="es-ES" dirty="0" smtClean="0"/>
              <a:t> para el desarrollo d</a:t>
            </a:r>
            <a:r>
              <a:rPr lang="es-ES" dirty="0" smtClean="0"/>
              <a:t>el</a:t>
            </a:r>
            <a:r>
              <a:rPr lang="es-ES" dirty="0" smtClean="0"/>
              <a:t> potencial individual</a:t>
            </a:r>
          </a:p>
          <a:p>
            <a:r>
              <a:rPr lang="es-ES" dirty="0" smtClean="0"/>
              <a:t>Desplegar </a:t>
            </a:r>
            <a:r>
              <a:rPr lang="es-ES" b="1" dirty="0" smtClean="0"/>
              <a:t>los medios instructivos y el clima propicios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72987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i="1" dirty="0" smtClean="0"/>
              <a:t>Rol del estudiante</a:t>
            </a:r>
          </a:p>
          <a:p>
            <a:r>
              <a:rPr lang="es-ES_tradnl" dirty="0"/>
              <a:t>El estudiante es responsable de su </a:t>
            </a:r>
            <a:r>
              <a:rPr lang="es-ES_tradnl" b="1" dirty="0"/>
              <a:t>hacer </a:t>
            </a:r>
            <a:r>
              <a:rPr lang="es-ES_tradnl" b="1" dirty="0" smtClean="0"/>
              <a:t>cognitivo </a:t>
            </a:r>
            <a:r>
              <a:rPr lang="es-ES_tradnl" dirty="0"/>
              <a:t>de acuerdo a su nivel de </a:t>
            </a:r>
            <a:r>
              <a:rPr lang="es-ES_tradnl" dirty="0" smtClean="0"/>
              <a:t>desarrollo.</a:t>
            </a:r>
          </a:p>
          <a:p>
            <a:r>
              <a:rPr lang="es-ES_tradnl" dirty="0" smtClean="0"/>
              <a:t>La </a:t>
            </a:r>
            <a:r>
              <a:rPr lang="es-ES_tradnl" dirty="0"/>
              <a:t>actividad que lleva al aprendizaje parte de la </a:t>
            </a:r>
            <a:r>
              <a:rPr lang="es-ES_tradnl" b="1" dirty="0"/>
              <a:t>construcción activa </a:t>
            </a:r>
            <a:r>
              <a:rPr lang="es-ES_tradnl" dirty="0"/>
              <a:t>del </a:t>
            </a:r>
            <a:r>
              <a:rPr lang="es-ES_tradnl" dirty="0" smtClean="0"/>
              <a:t>sujeto.</a:t>
            </a:r>
          </a:p>
          <a:p>
            <a:r>
              <a:rPr lang="es-ES_tradnl" dirty="0"/>
              <a:t>El alumno es </a:t>
            </a:r>
            <a:r>
              <a:rPr lang="es-ES_tradnl" b="1" dirty="0"/>
              <a:t>activo</a:t>
            </a:r>
            <a:r>
              <a:rPr lang="es-ES_tradnl" dirty="0"/>
              <a:t> y debe </a:t>
            </a:r>
            <a:r>
              <a:rPr lang="es-ES_tradnl" b="1" dirty="0"/>
              <a:t>aprender a aprender</a:t>
            </a:r>
            <a:r>
              <a:rPr lang="es-ES_tradnl" dirty="0"/>
              <a:t>.</a:t>
            </a:r>
          </a:p>
          <a:p>
            <a:endParaRPr lang="es-ES_tradnl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14426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4335736"/>
          </a:xfrm>
        </p:spPr>
        <p:txBody>
          <a:bodyPr/>
          <a:lstStyle/>
          <a:p>
            <a:r>
              <a:rPr lang="es-ES" i="1" dirty="0" smtClean="0"/>
              <a:t>Rol del docente</a:t>
            </a:r>
          </a:p>
          <a:p>
            <a:r>
              <a:rPr lang="es-ES_tradnl" b="1" dirty="0"/>
              <a:t>F</a:t>
            </a:r>
            <a:r>
              <a:rPr lang="es-ES_tradnl" b="1" dirty="0" smtClean="0"/>
              <a:t>acilitador</a:t>
            </a:r>
            <a:r>
              <a:rPr lang="es-ES_tradnl" dirty="0" smtClean="0"/>
              <a:t> </a:t>
            </a:r>
            <a:r>
              <a:rPr lang="es-ES_tradnl" dirty="0"/>
              <a:t>de los procesos </a:t>
            </a:r>
            <a:r>
              <a:rPr lang="es-ES_tradnl" dirty="0" smtClean="0"/>
              <a:t>cognitivos, </a:t>
            </a:r>
            <a:r>
              <a:rPr lang="es-ES_tradnl" dirty="0"/>
              <a:t>conduce el aprendizaje estableciendo </a:t>
            </a:r>
            <a:r>
              <a:rPr lang="es-ES_tradnl" b="1" dirty="0"/>
              <a:t>diálogos</a:t>
            </a:r>
            <a:r>
              <a:rPr lang="es-ES_tradnl" dirty="0"/>
              <a:t> con los estudiantes para conocer sus conocimientos previos.</a:t>
            </a:r>
          </a:p>
          <a:p>
            <a:r>
              <a:rPr lang="es-ES_tradnl" dirty="0"/>
              <a:t>T</a:t>
            </a:r>
            <a:r>
              <a:rPr lang="es-ES_tradnl" dirty="0" smtClean="0"/>
              <a:t>iene </a:t>
            </a:r>
            <a:r>
              <a:rPr lang="es-ES_tradnl" dirty="0"/>
              <a:t>en cuenta la </a:t>
            </a:r>
            <a:r>
              <a:rPr lang="es-ES_tradnl" b="1" dirty="0"/>
              <a:t>organización y reorganización cognitiva </a:t>
            </a:r>
            <a:r>
              <a:rPr lang="es-ES_tradnl" dirty="0"/>
              <a:t>en el campo perceptual.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73983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i="1" dirty="0" smtClean="0"/>
              <a:t>Criterios e instrumentos de evaluaci</a:t>
            </a:r>
            <a:r>
              <a:rPr lang="es-ES" i="1" dirty="0" smtClean="0"/>
              <a:t>ón</a:t>
            </a:r>
          </a:p>
          <a:p>
            <a:r>
              <a:rPr lang="es-ES_tradnl" dirty="0" smtClean="0"/>
              <a:t>Valora </a:t>
            </a:r>
            <a:r>
              <a:rPr lang="es-ES_tradnl" dirty="0"/>
              <a:t>los </a:t>
            </a:r>
            <a:r>
              <a:rPr lang="es-ES_tradnl" b="1" dirty="0"/>
              <a:t>procesos mentales </a:t>
            </a:r>
            <a:r>
              <a:rPr lang="es-ES_tradnl" dirty="0"/>
              <a:t>que se dan en el alumno durante el aprendizaje y los</a:t>
            </a:r>
            <a:r>
              <a:rPr lang="es-ES_tradnl" b="1" dirty="0"/>
              <a:t> resultados </a:t>
            </a:r>
            <a:r>
              <a:rPr lang="es-ES_tradnl" dirty="0"/>
              <a:t>de esos procesos</a:t>
            </a:r>
            <a:r>
              <a:rPr lang="es-ES_tradnl" dirty="0" smtClean="0"/>
              <a:t>.</a:t>
            </a:r>
            <a:endParaRPr lang="es-ES_tradnl" dirty="0"/>
          </a:p>
          <a:p>
            <a:r>
              <a:rPr lang="es-ES_tradnl" dirty="0" smtClean="0"/>
              <a:t>Mide a trav</a:t>
            </a:r>
            <a:r>
              <a:rPr lang="es-ES_tradnl" dirty="0" smtClean="0"/>
              <a:t>és de </a:t>
            </a:r>
            <a:r>
              <a:rPr lang="es-ES_tradnl" b="1" dirty="0"/>
              <a:t>t</a:t>
            </a:r>
            <a:r>
              <a:rPr lang="es-ES_tradnl" b="1" dirty="0" smtClean="0"/>
              <a:t>est </a:t>
            </a:r>
            <a:r>
              <a:rPr lang="es-ES_tradnl" b="1" dirty="0"/>
              <a:t>de </a:t>
            </a:r>
            <a:r>
              <a:rPr lang="es-ES_tradnl" b="1" dirty="0" smtClean="0"/>
              <a:t>desarrollo</a:t>
            </a:r>
            <a:r>
              <a:rPr lang="es-ES_tradnl" dirty="0" smtClean="0"/>
              <a:t>, observando el </a:t>
            </a:r>
            <a:r>
              <a:rPr lang="es-ES_tradnl" dirty="0"/>
              <a:t>comportamiento del </a:t>
            </a:r>
            <a:r>
              <a:rPr lang="es-ES_tradnl" dirty="0" smtClean="0"/>
              <a:t>alumno</a:t>
            </a:r>
            <a:r>
              <a:rPr lang="es-ES_tradnl" dirty="0"/>
              <a:t>,</a:t>
            </a:r>
            <a:r>
              <a:rPr lang="es-ES_tradnl" dirty="0" smtClean="0"/>
              <a:t> </a:t>
            </a:r>
            <a:r>
              <a:rPr lang="es-ES_tradnl" dirty="0"/>
              <a:t>interacción entre alumno-</a:t>
            </a:r>
            <a:r>
              <a:rPr lang="es-ES_tradnl" dirty="0" smtClean="0"/>
              <a:t>profesor.</a:t>
            </a:r>
          </a:p>
          <a:p>
            <a:r>
              <a:rPr lang="es-ES_tradnl" dirty="0" smtClean="0"/>
              <a:t>Propone el desarrollo de la </a:t>
            </a:r>
            <a:r>
              <a:rPr lang="es-ES_tradnl" b="1" dirty="0" smtClean="0"/>
              <a:t>autoevaluación </a:t>
            </a:r>
            <a:r>
              <a:rPr lang="es-ES_tradnl" dirty="0" smtClean="0"/>
              <a:t>del proceso.</a:t>
            </a:r>
            <a:endParaRPr lang="es-ES_tradnl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14068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i="1" dirty="0"/>
              <a:t>Planteamientos para incorporar TIC al </a:t>
            </a:r>
            <a:r>
              <a:rPr lang="es-ES" i="1" dirty="0" smtClean="0"/>
              <a:t>aula</a:t>
            </a:r>
            <a:endParaRPr lang="es-ES_tradnl" dirty="0" smtClean="0"/>
          </a:p>
          <a:p>
            <a:r>
              <a:rPr lang="es-ES_tradnl" dirty="0"/>
              <a:t>L</a:t>
            </a:r>
            <a:r>
              <a:rPr lang="es-ES_tradnl" dirty="0" smtClean="0"/>
              <a:t>a </a:t>
            </a:r>
            <a:r>
              <a:rPr lang="es-ES_tradnl" b="1" dirty="0"/>
              <a:t>organización, </a:t>
            </a:r>
            <a:r>
              <a:rPr lang="es-ES_tradnl" b="1" dirty="0" smtClean="0"/>
              <a:t>construcción y </a:t>
            </a:r>
            <a:r>
              <a:rPr lang="es-ES_tradnl" b="1" dirty="0"/>
              <a:t>búsqueda de </a:t>
            </a:r>
            <a:r>
              <a:rPr lang="es-ES_tradnl" b="1" dirty="0" smtClean="0"/>
              <a:t>información</a:t>
            </a:r>
            <a:r>
              <a:rPr lang="es-ES_tradnl" dirty="0" smtClean="0"/>
              <a:t> se </a:t>
            </a:r>
            <a:r>
              <a:rPr lang="es-ES_tradnl" dirty="0"/>
              <a:t>complementa perfectamente con el uso complementario de TIC en el </a:t>
            </a:r>
            <a:r>
              <a:rPr lang="es-ES_tradnl" dirty="0" smtClean="0"/>
              <a:t>aula.</a:t>
            </a:r>
          </a:p>
          <a:p>
            <a:r>
              <a:rPr lang="es-ES_tradnl" dirty="0" smtClean="0"/>
              <a:t>Los </a:t>
            </a:r>
            <a:r>
              <a:rPr lang="es-ES_tradnl" dirty="0"/>
              <a:t>elementos disponibles </a:t>
            </a:r>
            <a:r>
              <a:rPr lang="es-ES_tradnl" dirty="0" smtClean="0"/>
              <a:t>en </a:t>
            </a:r>
            <a:r>
              <a:rPr lang="es-ES_tradnl" b="1" dirty="0" smtClean="0"/>
              <a:t>formatos digitales </a:t>
            </a:r>
            <a:r>
              <a:rPr lang="es-ES_tradnl" dirty="0" smtClean="0"/>
              <a:t>que </a:t>
            </a:r>
            <a:r>
              <a:rPr lang="es-ES_tradnl" dirty="0"/>
              <a:t>apoyan y potencian en el </a:t>
            </a:r>
            <a:r>
              <a:rPr lang="es-ES_tradnl" dirty="0" smtClean="0"/>
              <a:t>ejercicio cognitivo, </a:t>
            </a:r>
            <a:r>
              <a:rPr lang="es-ES_tradnl" dirty="0"/>
              <a:t>gracias a su dimensión relacional</a:t>
            </a:r>
            <a:r>
              <a:rPr lang="es-ES_tradnl" dirty="0" smtClean="0"/>
              <a:t>.</a:t>
            </a:r>
            <a:endParaRPr lang="es-ES_tradnl" dirty="0"/>
          </a:p>
          <a:p>
            <a:r>
              <a:rPr lang="es-ES_tradnl" dirty="0" smtClean="0"/>
              <a:t>La </a:t>
            </a:r>
            <a:r>
              <a:rPr lang="es-ES_tradnl" dirty="0"/>
              <a:t>utilización de las TIC potencia el </a:t>
            </a:r>
            <a:r>
              <a:rPr lang="es-ES_tradnl" b="1" dirty="0"/>
              <a:t>trabajo colaborativo </a:t>
            </a:r>
            <a:r>
              <a:rPr lang="es-ES_tradnl" dirty="0"/>
              <a:t>y dinamiza los proceso de evaluación/</a:t>
            </a:r>
            <a:r>
              <a:rPr lang="es-ES_tradnl" dirty="0" err="1"/>
              <a:t>autoevaución</a:t>
            </a:r>
            <a:r>
              <a:rPr lang="es-ES_tradnl" dirty="0"/>
              <a:t> en la relación docente-</a:t>
            </a:r>
            <a:r>
              <a:rPr lang="es-ES_tradnl" dirty="0" smtClean="0"/>
              <a:t>estudiante</a:t>
            </a:r>
            <a:r>
              <a:rPr lang="es-ES_tradnl" dirty="0"/>
              <a:t>.</a:t>
            </a:r>
            <a:endParaRPr lang="es-ES_tradnl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7619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i="1" dirty="0" smtClean="0"/>
              <a:t>Autores</a:t>
            </a:r>
          </a:p>
          <a:p>
            <a:r>
              <a:rPr lang="es-ES" dirty="0" smtClean="0"/>
              <a:t>L. Piaget</a:t>
            </a:r>
          </a:p>
          <a:p>
            <a:r>
              <a:rPr lang="es-ES" dirty="0" smtClean="0"/>
              <a:t>J.S Brunner</a:t>
            </a:r>
          </a:p>
          <a:p>
            <a:r>
              <a:rPr lang="es-ES" dirty="0" smtClean="0"/>
              <a:t>Lev </a:t>
            </a:r>
            <a:r>
              <a:rPr lang="es-ES" dirty="0" err="1" smtClean="0"/>
              <a:t>Vygotski</a:t>
            </a:r>
            <a:endParaRPr lang="es-ES" dirty="0" smtClean="0"/>
          </a:p>
          <a:p>
            <a:r>
              <a:rPr lang="es-ES" dirty="0" smtClean="0"/>
              <a:t>D. Ausubel</a:t>
            </a:r>
          </a:p>
          <a:p>
            <a:endParaRPr lang="es-ES" dirty="0"/>
          </a:p>
        </p:txBody>
      </p:sp>
      <p:pic>
        <p:nvPicPr>
          <p:cNvPr id="4" name="Imagen 3" descr="cognitivism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234" y="1735138"/>
            <a:ext cx="4626951" cy="306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78170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s-ES" b="1" i="1" dirty="0" smtClean="0"/>
              <a:t>CONSTRUCTIVISMO</a:t>
            </a:r>
          </a:p>
          <a:p>
            <a:r>
              <a:rPr lang="es-ES" dirty="0" smtClean="0"/>
              <a:t>Se centra en la </a:t>
            </a:r>
            <a:r>
              <a:rPr lang="es-ES" b="1" dirty="0" smtClean="0"/>
              <a:t>persona </a:t>
            </a:r>
            <a:r>
              <a:rPr lang="es-ES" dirty="0" smtClean="0"/>
              <a:t>y sus </a:t>
            </a:r>
            <a:r>
              <a:rPr lang="es-ES" b="1" dirty="0" smtClean="0"/>
              <a:t>experiencias previas</a:t>
            </a:r>
            <a:r>
              <a:rPr lang="es-ES" dirty="0" smtClean="0"/>
              <a:t>, base para una nueva construcci</a:t>
            </a:r>
            <a:r>
              <a:rPr lang="es-ES" dirty="0" smtClean="0"/>
              <a:t>ón mental</a:t>
            </a:r>
          </a:p>
          <a:p>
            <a:r>
              <a:rPr lang="es-ES" dirty="0" smtClean="0"/>
              <a:t>Propicia el </a:t>
            </a:r>
            <a:r>
              <a:rPr lang="es-ES" b="1" dirty="0" smtClean="0"/>
              <a:t>contacto</a:t>
            </a:r>
            <a:r>
              <a:rPr lang="es-ES" dirty="0" smtClean="0"/>
              <a:t> del alumno con </a:t>
            </a:r>
            <a:r>
              <a:rPr lang="es-ES" b="1" dirty="0" smtClean="0"/>
              <a:t>m</a:t>
            </a:r>
            <a:r>
              <a:rPr lang="es-ES" b="1" dirty="0" smtClean="0"/>
              <a:t>últiples</a:t>
            </a:r>
            <a:r>
              <a:rPr lang="es-ES" b="1" dirty="0" smtClean="0"/>
              <a:t> contextos y ambientes</a:t>
            </a:r>
            <a:r>
              <a:rPr lang="es-ES" dirty="0" smtClean="0"/>
              <a:t>, para la reflexi</a:t>
            </a:r>
            <a:r>
              <a:rPr lang="es-ES" dirty="0" smtClean="0"/>
              <a:t>ón y la construcción </a:t>
            </a:r>
            <a:r>
              <a:rPr lang="es-ES" b="1" dirty="0" smtClean="0"/>
              <a:t>de nuevas realidades</a:t>
            </a:r>
            <a:r>
              <a:rPr lang="es-ES" dirty="0" smtClean="0"/>
              <a:t> desde la comprensión.</a:t>
            </a:r>
          </a:p>
          <a:p>
            <a:r>
              <a:rPr lang="es-ES" b="1" dirty="0" smtClean="0"/>
              <a:t>Exploración y descubrimiento </a:t>
            </a:r>
            <a:r>
              <a:rPr lang="es-ES" dirty="0" smtClean="0"/>
              <a:t>motivan el proceso de aprendizaje, a través de la memoria, la percepción y el pensamiento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312273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i="1" dirty="0" smtClean="0"/>
              <a:t>Objetivos educativos</a:t>
            </a:r>
          </a:p>
          <a:p>
            <a:pPr lvl="0"/>
            <a:r>
              <a:rPr lang="es-ES_tradnl" dirty="0" smtClean="0"/>
              <a:t>Desarrollar </a:t>
            </a:r>
            <a:r>
              <a:rPr lang="es-ES_tradnl" dirty="0"/>
              <a:t>en el alumno un conjunto de </a:t>
            </a:r>
            <a:r>
              <a:rPr lang="es-ES_tradnl" b="1" dirty="0"/>
              <a:t>habilidades cognitivas</a:t>
            </a:r>
            <a:r>
              <a:rPr lang="es-ES_tradnl" dirty="0"/>
              <a:t> que les permitan optimizar sus </a:t>
            </a:r>
            <a:r>
              <a:rPr lang="es-ES_tradnl" dirty="0" smtClean="0"/>
              <a:t>procesos </a:t>
            </a:r>
            <a:r>
              <a:rPr lang="es-ES_tradnl" dirty="0"/>
              <a:t>de razonamiento.</a:t>
            </a:r>
          </a:p>
          <a:p>
            <a:pPr lvl="0"/>
            <a:r>
              <a:rPr lang="es-ES_tradnl" dirty="0"/>
              <a:t>Lograr que los alumnos tomen conciencia de sus </a:t>
            </a:r>
            <a:r>
              <a:rPr lang="es-ES_tradnl" b="1" dirty="0"/>
              <a:t>propios procesos y estrategias mentales </a:t>
            </a:r>
            <a:r>
              <a:rPr lang="es-ES_tradnl" dirty="0"/>
              <a:t>(</a:t>
            </a:r>
            <a:r>
              <a:rPr lang="es-ES_tradnl" dirty="0" err="1"/>
              <a:t>metacognición</a:t>
            </a:r>
            <a:r>
              <a:rPr lang="es-ES_tradnl" dirty="0"/>
              <a:t>) para poder controlarlos y modificarlos (autonomía), mejorando el rendimiento y la eficacia en el aprendizaje</a:t>
            </a:r>
            <a:r>
              <a:rPr lang="es-ES_tradnl" dirty="0" smtClean="0"/>
              <a:t>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328214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_tradnl" dirty="0"/>
              <a:t>Lograr que el aprendizaje de los estudiantes sea activo, mediante </a:t>
            </a:r>
            <a:r>
              <a:rPr lang="es-ES_tradnl" dirty="0" smtClean="0"/>
              <a:t>la </a:t>
            </a:r>
            <a:r>
              <a:rPr lang="es-ES_tradnl" b="1" dirty="0" smtClean="0"/>
              <a:t>participación</a:t>
            </a:r>
            <a:r>
              <a:rPr lang="es-ES_tradnl" dirty="0" smtClean="0"/>
              <a:t>, </a:t>
            </a:r>
            <a:r>
              <a:rPr lang="es-ES_tradnl" dirty="0"/>
              <a:t>de manera constante, en actividades de </a:t>
            </a:r>
            <a:r>
              <a:rPr lang="es-ES_tradnl" dirty="0" smtClean="0"/>
              <a:t>contexto.</a:t>
            </a:r>
            <a:endParaRPr lang="es-ES_tradnl" dirty="0"/>
          </a:p>
          <a:p>
            <a:pPr lvl="0"/>
            <a:r>
              <a:rPr lang="es-ES_tradnl" b="1" dirty="0"/>
              <a:t>Ambientar creativa e innovadoramente </a:t>
            </a:r>
            <a:r>
              <a:rPr lang="es-ES_tradnl" dirty="0"/>
              <a:t>el proceso de enseñanza </a:t>
            </a:r>
            <a:r>
              <a:rPr lang="es-ES_tradnl" dirty="0" smtClean="0"/>
              <a:t>aprendizaje.</a:t>
            </a:r>
            <a:endParaRPr lang="es-ES_tradnl" dirty="0"/>
          </a:p>
          <a:p>
            <a:pPr lvl="0"/>
            <a:r>
              <a:rPr lang="es-ES_tradnl" dirty="0" smtClean="0"/>
              <a:t>Lograr </a:t>
            </a:r>
            <a:r>
              <a:rPr lang="es-ES_tradnl" dirty="0"/>
              <a:t>que el estudiante </a:t>
            </a:r>
            <a:r>
              <a:rPr lang="es-ES_tradnl" b="1" dirty="0"/>
              <a:t>confronte</a:t>
            </a:r>
            <a:r>
              <a:rPr lang="es-ES_tradnl" dirty="0"/>
              <a:t> </a:t>
            </a:r>
            <a:r>
              <a:rPr lang="es-ES_tradnl" dirty="0" smtClean="0"/>
              <a:t>la </a:t>
            </a:r>
            <a:r>
              <a:rPr lang="es-ES_tradnl" dirty="0"/>
              <a:t>teoría con los </a:t>
            </a:r>
            <a:r>
              <a:rPr lang="es-ES_tradnl" dirty="0" smtClean="0"/>
              <a:t>hechos.</a:t>
            </a:r>
            <a:endParaRPr lang="es-ES_tradnl" dirty="0"/>
          </a:p>
          <a:p>
            <a:endParaRPr lang="es-ES" i="1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65604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Teor</a:t>
            </a:r>
            <a:r>
              <a:rPr lang="es-ES" dirty="0" smtClean="0"/>
              <a:t>ías del aprendizaje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s-ES" b="1" i="1" dirty="0" smtClean="0"/>
              <a:t>CONDUCTISMO</a:t>
            </a:r>
          </a:p>
          <a:p>
            <a:r>
              <a:rPr lang="es-ES_tradnl" dirty="0"/>
              <a:t>T</a:t>
            </a:r>
            <a:r>
              <a:rPr lang="es-ES_tradnl" dirty="0" smtClean="0"/>
              <a:t>oda </a:t>
            </a:r>
            <a:r>
              <a:rPr lang="es-ES_tradnl" b="1" dirty="0"/>
              <a:t>conducta</a:t>
            </a:r>
            <a:r>
              <a:rPr lang="es-ES_tradnl" dirty="0"/>
              <a:t> puede modificarse mediante una serie de </a:t>
            </a:r>
            <a:r>
              <a:rPr lang="es-ES_tradnl" b="1" dirty="0" smtClean="0"/>
              <a:t>estímulos</a:t>
            </a:r>
            <a:r>
              <a:rPr lang="es-ES_tradnl" dirty="0" smtClean="0"/>
              <a:t> y </a:t>
            </a:r>
            <a:r>
              <a:rPr lang="es-ES_tradnl" dirty="0"/>
              <a:t>el </a:t>
            </a:r>
            <a:r>
              <a:rPr lang="es-ES_tradnl" b="1" dirty="0"/>
              <a:t>refuerzo</a:t>
            </a:r>
            <a:r>
              <a:rPr lang="es-ES_tradnl" dirty="0"/>
              <a:t> positivo o negativo (que no es lo mismo que "castigo"). </a:t>
            </a:r>
            <a:endParaRPr lang="es-ES_tradnl" dirty="0" smtClean="0"/>
          </a:p>
          <a:p>
            <a:r>
              <a:rPr lang="es-ES_tradnl" b="1" dirty="0" smtClean="0"/>
              <a:t>El </a:t>
            </a:r>
            <a:r>
              <a:rPr lang="es-ES_tradnl" b="1" dirty="0"/>
              <a:t>aprendizaje </a:t>
            </a:r>
            <a:r>
              <a:rPr lang="es-ES_tradnl" b="1" dirty="0" smtClean="0"/>
              <a:t>= proceso </a:t>
            </a:r>
            <a:r>
              <a:rPr lang="es-ES_tradnl" b="1" dirty="0"/>
              <a:t>de modificación de conductas </a:t>
            </a:r>
            <a:r>
              <a:rPr lang="es-ES_tradnl" dirty="0"/>
              <a:t>mediante la práctica y la repetición, y la asociación entre estímulos, y entre estímulos y respuestas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 Teoría </a:t>
            </a:r>
            <a:r>
              <a:rPr lang="es-ES_tradnl" dirty="0"/>
              <a:t>objetivista y positivista, que no atiende a los procesos internos no </a:t>
            </a:r>
            <a:r>
              <a:rPr lang="es-ES_tradnl" dirty="0" smtClean="0"/>
              <a:t>objetivables.</a:t>
            </a:r>
            <a:endParaRPr lang="es-ES" dirty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6542166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  <a:endParaRPr lang="es-ES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i="1" dirty="0" smtClean="0"/>
              <a:t>Rol del estudiante</a:t>
            </a:r>
          </a:p>
          <a:p>
            <a:pPr lvl="0"/>
            <a:r>
              <a:rPr lang="es-ES_tradnl" b="1" dirty="0"/>
              <a:t>Participar</a:t>
            </a:r>
            <a:r>
              <a:rPr lang="es-ES_tradnl" dirty="0"/>
              <a:t> activamente en las actividades </a:t>
            </a:r>
            <a:r>
              <a:rPr lang="es-ES_tradnl" dirty="0" smtClean="0"/>
              <a:t>propuestas, proponiendo defendiendo sus ideas.</a:t>
            </a:r>
            <a:endParaRPr lang="es-ES_tradnl" dirty="0"/>
          </a:p>
          <a:p>
            <a:pPr lvl="0"/>
            <a:r>
              <a:rPr lang="es-ES_tradnl" b="1" dirty="0"/>
              <a:t>Aceptar e integrar </a:t>
            </a:r>
            <a:r>
              <a:rPr lang="es-ES_tradnl" dirty="0"/>
              <a:t>las ideas de sus </a:t>
            </a:r>
            <a:r>
              <a:rPr lang="es-ES_tradnl" dirty="0" smtClean="0"/>
              <a:t>compañeros, a trav</a:t>
            </a:r>
            <a:r>
              <a:rPr lang="es-ES_tradnl" dirty="0" smtClean="0"/>
              <a:t>és del </a:t>
            </a:r>
            <a:r>
              <a:rPr lang="es-ES_tradnl" b="1" dirty="0" smtClean="0"/>
              <a:t>debate</a:t>
            </a:r>
            <a:r>
              <a:rPr lang="es-ES_tradnl" dirty="0" smtClean="0"/>
              <a:t>, </a:t>
            </a:r>
            <a:r>
              <a:rPr lang="es-ES_tradnl" dirty="0" smtClean="0"/>
              <a:t>para </a:t>
            </a:r>
            <a:r>
              <a:rPr lang="es-ES_tradnl" dirty="0"/>
              <a:t>comprender y </a:t>
            </a:r>
            <a:r>
              <a:rPr lang="es-ES_tradnl" dirty="0" smtClean="0"/>
              <a:t>clasificar información.</a:t>
            </a:r>
            <a:endParaRPr lang="es-ES_tradnl" dirty="0"/>
          </a:p>
          <a:p>
            <a:pPr lvl="0"/>
            <a:r>
              <a:rPr lang="es-ES_tradnl" b="1" dirty="0" smtClean="0"/>
              <a:t>Construir</a:t>
            </a:r>
            <a:r>
              <a:rPr lang="es-ES_tradnl" dirty="0" smtClean="0"/>
              <a:t> activamente el conocimiento, desde el </a:t>
            </a:r>
            <a:r>
              <a:rPr lang="es-ES_tradnl" b="1" dirty="0" smtClean="0"/>
              <a:t>hacer y el experimentar</a:t>
            </a:r>
            <a:r>
              <a:rPr lang="es-ES_tradnl" dirty="0" smtClean="0"/>
              <a:t>, ya </a:t>
            </a:r>
            <a:r>
              <a:rPr lang="es-ES_tradnl" dirty="0"/>
              <a:t>sea por juegos </a:t>
            </a:r>
            <a:r>
              <a:rPr lang="es-ES_tradnl" dirty="0" smtClean="0"/>
              <a:t>didácticos u otras actividades, donde asimila las </a:t>
            </a:r>
            <a:r>
              <a:rPr lang="es-ES_tradnl" dirty="0"/>
              <a:t>experiencias </a:t>
            </a:r>
            <a:r>
              <a:rPr lang="es-ES_tradnl" dirty="0" smtClean="0"/>
              <a:t>obtenidas.</a:t>
            </a:r>
            <a:endParaRPr lang="es-ES_tradnl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162661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i="1" dirty="0" smtClean="0"/>
              <a:t>Rol del docente</a:t>
            </a:r>
          </a:p>
          <a:p>
            <a:r>
              <a:rPr lang="es-ES" b="1" dirty="0" smtClean="0"/>
              <a:t>Facilitador</a:t>
            </a:r>
            <a:r>
              <a:rPr lang="es-ES" dirty="0" smtClean="0"/>
              <a:t> del proceso de aprendizaje del alumno, fomentando el </a:t>
            </a:r>
            <a:r>
              <a:rPr lang="es-ES" b="1" dirty="0" smtClean="0"/>
              <a:t>clima y contexto adecuado</a:t>
            </a:r>
            <a:r>
              <a:rPr lang="es-ES" dirty="0" smtClean="0"/>
              <a:t>.</a:t>
            </a:r>
          </a:p>
          <a:p>
            <a:r>
              <a:rPr lang="es-ES" b="1" dirty="0" smtClean="0"/>
              <a:t>Mediador</a:t>
            </a:r>
            <a:r>
              <a:rPr lang="es-ES" dirty="0" smtClean="0"/>
              <a:t> del proceso de enseñanza, aceptando las </a:t>
            </a:r>
            <a:r>
              <a:rPr lang="es-ES" b="1" dirty="0" smtClean="0"/>
              <a:t>diferencias</a:t>
            </a:r>
            <a:r>
              <a:rPr lang="es-ES" dirty="0" smtClean="0"/>
              <a:t> individuales y las </a:t>
            </a:r>
            <a:r>
              <a:rPr lang="es-ES" b="1" dirty="0" smtClean="0"/>
              <a:t>necesidades </a:t>
            </a:r>
            <a:r>
              <a:rPr lang="es-ES" dirty="0" smtClean="0"/>
              <a:t>de evolutivas de cada uno, motivando la </a:t>
            </a:r>
            <a:r>
              <a:rPr lang="es-ES" b="1" dirty="0" smtClean="0"/>
              <a:t>autonom</a:t>
            </a:r>
            <a:r>
              <a:rPr lang="es-ES" b="1" dirty="0" smtClean="0"/>
              <a:t>ía</a:t>
            </a:r>
            <a:r>
              <a:rPr lang="es-ES" dirty="0" smtClean="0"/>
              <a:t> e </a:t>
            </a:r>
            <a:r>
              <a:rPr lang="es-ES" b="1" dirty="0" smtClean="0"/>
              <a:t>iniciativa</a:t>
            </a:r>
            <a:r>
              <a:rPr lang="es-ES" dirty="0" smtClean="0"/>
              <a:t> d</a:t>
            </a:r>
            <a:r>
              <a:rPr lang="es-ES" dirty="0" smtClean="0"/>
              <a:t>el</a:t>
            </a:r>
            <a:r>
              <a:rPr lang="es-ES" dirty="0" smtClean="0"/>
              <a:t> alumno.</a:t>
            </a:r>
          </a:p>
          <a:p>
            <a:r>
              <a:rPr lang="es-ES" b="1" dirty="0" smtClean="0"/>
              <a:t>Diseñador y coordinador </a:t>
            </a:r>
            <a:r>
              <a:rPr lang="es-ES" dirty="0" smtClean="0"/>
              <a:t>de situaciones de aprendizaje, actividades y situadas.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08829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i="1" dirty="0"/>
              <a:t>Criterios e instrumentos de evaluación</a:t>
            </a:r>
          </a:p>
          <a:p>
            <a:pPr lvl="0"/>
            <a:r>
              <a:rPr lang="es-ES_tradnl" dirty="0" smtClean="0"/>
              <a:t>Eval</a:t>
            </a:r>
            <a:r>
              <a:rPr lang="es-ES_tradnl" dirty="0" smtClean="0"/>
              <a:t>ú</a:t>
            </a:r>
            <a:r>
              <a:rPr lang="es-ES_tradnl" dirty="0" smtClean="0"/>
              <a:t>a procesos </a:t>
            </a:r>
            <a:r>
              <a:rPr lang="es-ES_tradnl" dirty="0"/>
              <a:t>de </a:t>
            </a:r>
            <a:r>
              <a:rPr lang="es-ES_tradnl" b="1" dirty="0"/>
              <a:t>forma continua</a:t>
            </a:r>
            <a:r>
              <a:rPr lang="es-ES_tradnl" dirty="0"/>
              <a:t>, cualitativa y de referente personal, es decir</a:t>
            </a:r>
            <a:r>
              <a:rPr lang="es-ES_tradnl" dirty="0" smtClean="0"/>
              <a:t>, </a:t>
            </a:r>
            <a:r>
              <a:rPr lang="es-ES_tradnl" dirty="0"/>
              <a:t>actitudes, </a:t>
            </a:r>
            <a:r>
              <a:rPr lang="es-ES_tradnl" dirty="0" smtClean="0"/>
              <a:t>aptitudes y contenidos.</a:t>
            </a:r>
          </a:p>
          <a:p>
            <a:pPr lvl="0"/>
            <a:r>
              <a:rPr lang="es-ES_tradnl" dirty="0" smtClean="0"/>
              <a:t>Eval</a:t>
            </a:r>
            <a:r>
              <a:rPr lang="es-ES_tradnl" dirty="0" smtClean="0"/>
              <a:t>úa de </a:t>
            </a:r>
            <a:r>
              <a:rPr lang="es-ES_tradnl" b="1" dirty="0" smtClean="0"/>
              <a:t>manera</a:t>
            </a:r>
            <a:r>
              <a:rPr lang="es-ES_tradnl" b="1" dirty="0" smtClean="0"/>
              <a:t> </a:t>
            </a:r>
            <a:r>
              <a:rPr lang="es-ES_tradnl" b="1" dirty="0"/>
              <a:t>formativa</a:t>
            </a:r>
            <a:r>
              <a:rPr lang="es-ES_tradnl" dirty="0" smtClean="0"/>
              <a:t>, </a:t>
            </a:r>
            <a:r>
              <a:rPr lang="es-ES_tradnl" b="1" dirty="0"/>
              <a:t>competencias</a:t>
            </a:r>
            <a:r>
              <a:rPr lang="es-ES_tradnl" dirty="0"/>
              <a:t>, </a:t>
            </a:r>
            <a:r>
              <a:rPr lang="es-ES_tradnl" dirty="0" smtClean="0"/>
              <a:t>desempeño </a:t>
            </a:r>
            <a:r>
              <a:rPr lang="es-ES_tradnl" dirty="0"/>
              <a:t>y </a:t>
            </a:r>
            <a:r>
              <a:rPr lang="es-ES_tradnl" dirty="0" smtClean="0"/>
              <a:t>conceptual, de acuerdo a objetivos determinados.</a:t>
            </a:r>
          </a:p>
          <a:p>
            <a:pPr lvl="0"/>
            <a:r>
              <a:rPr lang="es-ES_tradnl" dirty="0" smtClean="0"/>
              <a:t>Responde a </a:t>
            </a:r>
            <a:r>
              <a:rPr lang="es-ES_tradnl" b="1" dirty="0" smtClean="0"/>
              <a:t>qu</a:t>
            </a:r>
            <a:r>
              <a:rPr lang="es-ES_tradnl" b="1" dirty="0" smtClean="0"/>
              <a:t>é, cómo y cuándo evaluar.</a:t>
            </a:r>
            <a:endParaRPr lang="es-ES_tradnl" b="1" dirty="0"/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23658981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i="1" dirty="0"/>
              <a:t>Planteamientos para incorporar TIC al </a:t>
            </a:r>
            <a:r>
              <a:rPr lang="es-ES" i="1" dirty="0" smtClean="0"/>
              <a:t>aula</a:t>
            </a:r>
          </a:p>
          <a:p>
            <a:r>
              <a:rPr lang="es-ES_tradnl" dirty="0" smtClean="0"/>
              <a:t>La </a:t>
            </a:r>
            <a:r>
              <a:rPr lang="es-ES_tradnl" b="1" dirty="0"/>
              <a:t>web </a:t>
            </a:r>
            <a:r>
              <a:rPr lang="es-ES_tradnl" b="1" dirty="0" smtClean="0"/>
              <a:t>2.0 </a:t>
            </a:r>
            <a:r>
              <a:rPr lang="es-ES_tradnl" dirty="0" smtClean="0"/>
              <a:t>se basa en la filosofía de una </a:t>
            </a:r>
            <a:r>
              <a:rPr lang="es-ES_tradnl" b="1" dirty="0"/>
              <a:t>web </a:t>
            </a:r>
            <a:r>
              <a:rPr lang="es-ES_tradnl" b="1" dirty="0" smtClean="0"/>
              <a:t>social</a:t>
            </a:r>
            <a:r>
              <a:rPr lang="es-ES_tradnl" b="1" dirty="0"/>
              <a:t> </a:t>
            </a:r>
            <a:r>
              <a:rPr lang="es-ES_tradnl" b="1" dirty="0" smtClean="0"/>
              <a:t>y colaborativa</a:t>
            </a:r>
            <a:r>
              <a:rPr lang="es-ES_tradnl" dirty="0" smtClean="0"/>
              <a:t>, </a:t>
            </a:r>
            <a:r>
              <a:rPr lang="es-ES_tradnl" dirty="0"/>
              <a:t>donde el conocimiento se construye y reconstruye en colaboración con </a:t>
            </a:r>
            <a:r>
              <a:rPr lang="es-ES_tradnl" dirty="0" smtClean="0"/>
              <a:t>la comunidad.</a:t>
            </a:r>
          </a:p>
          <a:p>
            <a:r>
              <a:rPr lang="es-ES" dirty="0" smtClean="0"/>
              <a:t>Redes sociales, blogs, </a:t>
            </a:r>
            <a:r>
              <a:rPr lang="es-ES" dirty="0" err="1" smtClean="0"/>
              <a:t>wikispace</a:t>
            </a:r>
            <a:r>
              <a:rPr lang="es-ES" dirty="0" smtClean="0"/>
              <a:t>, son ejemplos de </a:t>
            </a:r>
            <a:r>
              <a:rPr lang="es-ES" b="1" dirty="0" smtClean="0"/>
              <a:t>pr</a:t>
            </a:r>
            <a:r>
              <a:rPr lang="es-ES" b="1" dirty="0" smtClean="0"/>
              <a:t>ácticas colectivas </a:t>
            </a:r>
            <a:r>
              <a:rPr lang="es-ES" dirty="0" smtClean="0"/>
              <a:t>según intereses en común y que promueven la creación de un conocimiento en conjunto, utilizando múltiples recursos, im</a:t>
            </a:r>
            <a:r>
              <a:rPr lang="es-ES" dirty="0" smtClean="0"/>
              <a:t>á</a:t>
            </a:r>
            <a:r>
              <a:rPr lang="es-ES" dirty="0" smtClean="0"/>
              <a:t>genes, videos, escritura, etc.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991491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Teorías del aprendizaje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i="1" dirty="0" smtClean="0"/>
              <a:t>Autores</a:t>
            </a:r>
            <a:endParaRPr lang="es-ES" i="1" dirty="0"/>
          </a:p>
          <a:p>
            <a:r>
              <a:rPr lang="es-ES" dirty="0"/>
              <a:t>Lev </a:t>
            </a:r>
            <a:r>
              <a:rPr lang="es-ES" dirty="0" err="1" smtClean="0"/>
              <a:t>Vygotski</a:t>
            </a:r>
            <a:endParaRPr lang="es-ES" dirty="0" smtClean="0"/>
          </a:p>
          <a:p>
            <a:r>
              <a:rPr lang="es-ES" dirty="0" smtClean="0"/>
              <a:t>L. Piaget</a:t>
            </a:r>
          </a:p>
          <a:p>
            <a:r>
              <a:rPr lang="es-ES_tradnl" dirty="0"/>
              <a:t>Albert </a:t>
            </a:r>
            <a:r>
              <a:rPr lang="es-ES_tradnl" dirty="0" smtClean="0"/>
              <a:t>Bandura</a:t>
            </a:r>
          </a:p>
          <a:p>
            <a:r>
              <a:rPr lang="es-ES_tradnl" dirty="0" smtClean="0"/>
              <a:t>Walter </a:t>
            </a:r>
            <a:r>
              <a:rPr lang="es-ES_tradnl" dirty="0" err="1" smtClean="0"/>
              <a:t>Mischel</a:t>
            </a:r>
            <a:endParaRPr lang="es-ES_tradnl" dirty="0" smtClean="0"/>
          </a:p>
          <a:p>
            <a:r>
              <a:rPr lang="es-ES_tradnl" dirty="0" smtClean="0"/>
              <a:t>Alfred Adler</a:t>
            </a:r>
            <a:endParaRPr lang="es-ES_tradnl" dirty="0"/>
          </a:p>
          <a:p>
            <a:endParaRPr lang="es-ES" dirty="0" smtClean="0"/>
          </a:p>
          <a:p>
            <a:endParaRPr lang="es-ES" dirty="0" smtClean="0"/>
          </a:p>
        </p:txBody>
      </p:sp>
      <p:pic>
        <p:nvPicPr>
          <p:cNvPr id="4" name="Imagen 3" descr="constructivism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386" y="1869930"/>
            <a:ext cx="4557866" cy="3418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339764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b="1" i="1" dirty="0" smtClean="0"/>
              <a:t>CONECTIVISMO</a:t>
            </a:r>
          </a:p>
          <a:p>
            <a:r>
              <a:rPr lang="es-ES" dirty="0" smtClean="0"/>
              <a:t>El proceso de aprendizaje se plantea como la capacidad para </a:t>
            </a:r>
            <a:r>
              <a:rPr lang="es-ES" b="1" dirty="0" smtClean="0"/>
              <a:t>conectar fuentes </a:t>
            </a:r>
            <a:r>
              <a:rPr lang="es-ES" dirty="0" smtClean="0"/>
              <a:t>de informaci</a:t>
            </a:r>
            <a:r>
              <a:rPr lang="es-ES" dirty="0" smtClean="0"/>
              <a:t>ón o nodos.</a:t>
            </a:r>
          </a:p>
          <a:p>
            <a:r>
              <a:rPr lang="es-ES" dirty="0" smtClean="0"/>
              <a:t> El individuo maneja </a:t>
            </a:r>
            <a:r>
              <a:rPr lang="es-ES" b="1" dirty="0" smtClean="0"/>
              <a:t>diversidad de informaci</a:t>
            </a:r>
            <a:r>
              <a:rPr lang="es-ES" b="1" dirty="0" smtClean="0"/>
              <a:t>ón </a:t>
            </a:r>
            <a:r>
              <a:rPr lang="es-ES" dirty="0" smtClean="0"/>
              <a:t>y </a:t>
            </a:r>
            <a:r>
              <a:rPr lang="es-ES" b="1" dirty="0" smtClean="0"/>
              <a:t>conocimientos</a:t>
            </a:r>
            <a:r>
              <a:rPr lang="es-ES" dirty="0"/>
              <a:t>,</a:t>
            </a:r>
            <a:r>
              <a:rPr lang="es-ES" dirty="0" smtClean="0"/>
              <a:t> siempre es posible ampliar esa construcción.</a:t>
            </a:r>
          </a:p>
          <a:p>
            <a:r>
              <a:rPr lang="es-ES" dirty="0" smtClean="0"/>
              <a:t>Dentro del proceso de aprendizaje el individuo elige </a:t>
            </a:r>
            <a:r>
              <a:rPr lang="es-ES" b="1" dirty="0" smtClean="0"/>
              <a:t>qué, cómo y dónde aprender</a:t>
            </a:r>
            <a:r>
              <a:rPr lang="es-ES" dirty="0" smtClean="0"/>
              <a:t>, utilizando conexiones entre campos, ideas y conceptos (toma de decisiones)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89248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i="1" dirty="0" smtClean="0"/>
              <a:t>Objetivos educativos</a:t>
            </a:r>
          </a:p>
          <a:p>
            <a:r>
              <a:rPr lang="es-ES" b="1" dirty="0" smtClean="0"/>
              <a:t>E</a:t>
            </a:r>
            <a:r>
              <a:rPr lang="es-ES" b="1" dirty="0" smtClean="0"/>
              <a:t>stimular</a:t>
            </a:r>
            <a:r>
              <a:rPr lang="es-ES" dirty="0" smtClean="0"/>
              <a:t> la conexi</a:t>
            </a:r>
            <a:r>
              <a:rPr lang="es-ES" dirty="0" smtClean="0"/>
              <a:t>ón de</a:t>
            </a:r>
            <a:r>
              <a:rPr lang="es-ES" b="1" dirty="0" smtClean="0"/>
              <a:t> redes</a:t>
            </a:r>
            <a:r>
              <a:rPr lang="es-ES" dirty="0" smtClean="0"/>
              <a:t>, asemejando redes neuronales, redes de computadores y transferencia de conocimientos (Era digital)</a:t>
            </a:r>
          </a:p>
          <a:p>
            <a:r>
              <a:rPr lang="es-ES" b="1" dirty="0" smtClean="0"/>
              <a:t>Aprender de manera situada</a:t>
            </a:r>
            <a:r>
              <a:rPr lang="es-ES" dirty="0" smtClean="0"/>
              <a:t>, es decir, aprender qu</a:t>
            </a:r>
            <a:r>
              <a:rPr lang="es-ES" dirty="0" smtClean="0"/>
              <a:t>é, cómo y dónde, el aprender no se da sólo en el aula.</a:t>
            </a:r>
          </a:p>
          <a:p>
            <a:r>
              <a:rPr lang="es-ES" dirty="0" smtClean="0"/>
              <a:t>Fomentar el </a:t>
            </a:r>
            <a:r>
              <a:rPr lang="es-ES" b="1" dirty="0" smtClean="0"/>
              <a:t>an</a:t>
            </a:r>
            <a:r>
              <a:rPr lang="es-ES" b="1" dirty="0" smtClean="0"/>
              <a:t>álisis crítico </a:t>
            </a:r>
            <a:r>
              <a:rPr lang="es-ES" dirty="0" smtClean="0"/>
              <a:t>y las competencias de búsqueda de información.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396635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i="1" dirty="0" smtClean="0"/>
              <a:t>Rol del estudiante</a:t>
            </a:r>
          </a:p>
          <a:p>
            <a:r>
              <a:rPr lang="es-ES" dirty="0" smtClean="0"/>
              <a:t>El estudiante es </a:t>
            </a:r>
            <a:r>
              <a:rPr lang="es-ES" b="1" dirty="0" smtClean="0"/>
              <a:t>responsable </a:t>
            </a:r>
            <a:r>
              <a:rPr lang="es-ES" dirty="0" smtClean="0"/>
              <a:t>de su aprendizaje, ya que tiene la posibilidad de acceder a la fuente de informaci</a:t>
            </a:r>
            <a:r>
              <a:rPr lang="es-ES" dirty="0" smtClean="0"/>
              <a:t>ón sabiendo qué necesita, eligiendo bajo un </a:t>
            </a:r>
            <a:r>
              <a:rPr lang="es-ES" b="1" dirty="0" smtClean="0"/>
              <a:t>criterio </a:t>
            </a:r>
            <a:r>
              <a:rPr lang="es-ES" dirty="0" smtClean="0"/>
              <a:t>determinado.</a:t>
            </a:r>
          </a:p>
          <a:p>
            <a:r>
              <a:rPr lang="es-ES" dirty="0" smtClean="0"/>
              <a:t>El estudiante </a:t>
            </a:r>
            <a:r>
              <a:rPr lang="es-ES" b="1" dirty="0" smtClean="0"/>
              <a:t>define y establece </a:t>
            </a:r>
            <a:r>
              <a:rPr lang="es-ES" dirty="0" smtClean="0"/>
              <a:t>la manera de aprendizaje, de acuerdo a </a:t>
            </a:r>
            <a:r>
              <a:rPr lang="es-ES" b="1" dirty="0" smtClean="0"/>
              <a:t>competencias e intereses</a:t>
            </a:r>
            <a:r>
              <a:rPr lang="es-ES" dirty="0" smtClean="0"/>
              <a:t>.</a:t>
            </a:r>
          </a:p>
          <a:p>
            <a:r>
              <a:rPr lang="es-ES" dirty="0" smtClean="0"/>
              <a:t>El estudiante </a:t>
            </a:r>
            <a:r>
              <a:rPr lang="es-ES" b="1" dirty="0" smtClean="0"/>
              <a:t>actualiza</a:t>
            </a:r>
            <a:r>
              <a:rPr lang="es-ES" dirty="0" smtClean="0"/>
              <a:t> conocimientos constantemente.</a:t>
            </a:r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25064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i="1" dirty="0" smtClean="0"/>
              <a:t>Rol de docente</a:t>
            </a:r>
          </a:p>
          <a:p>
            <a:r>
              <a:rPr lang="es-ES" b="1" dirty="0" smtClean="0"/>
              <a:t>Gu</a:t>
            </a:r>
            <a:r>
              <a:rPr lang="es-ES" b="1" dirty="0"/>
              <a:t>i</a:t>
            </a:r>
            <a:r>
              <a:rPr lang="es-ES" b="1" dirty="0" smtClean="0"/>
              <a:t>ar</a:t>
            </a:r>
            <a:r>
              <a:rPr lang="es-ES" dirty="0" smtClean="0"/>
              <a:t> el proceso de </a:t>
            </a:r>
            <a:r>
              <a:rPr lang="es-ES" b="1" dirty="0" smtClean="0"/>
              <a:t>aprender a aprender</a:t>
            </a:r>
            <a:r>
              <a:rPr lang="es-ES" dirty="0" smtClean="0"/>
              <a:t> del estudiante.</a:t>
            </a:r>
          </a:p>
          <a:p>
            <a:r>
              <a:rPr lang="es-ES" dirty="0" smtClean="0"/>
              <a:t>Mediar el proceso de aprendizaje, centrándose en las diversas </a:t>
            </a:r>
            <a:r>
              <a:rPr lang="es-ES" b="1" dirty="0" smtClean="0"/>
              <a:t>necesidades el alumno</a:t>
            </a:r>
            <a:r>
              <a:rPr lang="es-ES" dirty="0" smtClean="0"/>
              <a:t>, por tanto, presenta variadas formas de enfrentar un tema. </a:t>
            </a:r>
          </a:p>
          <a:p>
            <a:r>
              <a:rPr lang="es-ES" dirty="0" smtClean="0"/>
              <a:t>Acompañar el proceso de aprendizaje, a través del </a:t>
            </a:r>
            <a:r>
              <a:rPr lang="es-ES" b="1" dirty="0" smtClean="0"/>
              <a:t>diseño, planificación, desarrollo y evaluación </a:t>
            </a:r>
            <a:r>
              <a:rPr lang="es-ES" dirty="0" smtClean="0"/>
              <a:t>de la acción pedagógica.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84443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i="1" dirty="0" smtClean="0"/>
              <a:t>Criterios y instrumentos de evaluaci</a:t>
            </a:r>
            <a:r>
              <a:rPr lang="es-ES" i="1" dirty="0" smtClean="0"/>
              <a:t>ón</a:t>
            </a:r>
          </a:p>
          <a:p>
            <a:r>
              <a:rPr lang="es-ES" b="1" dirty="0" smtClean="0"/>
              <a:t>Evaluación continua </a:t>
            </a:r>
            <a:r>
              <a:rPr lang="es-ES" dirty="0" smtClean="0"/>
              <a:t>centrada en la formación y objetivos pedagógicos, en diferentes dinámicas de procesos y medios, opiniones, escritos, debates.</a:t>
            </a:r>
          </a:p>
          <a:p>
            <a:r>
              <a:rPr lang="es-ES" dirty="0" smtClean="0"/>
              <a:t>Evaluaci</a:t>
            </a:r>
            <a:r>
              <a:rPr lang="es-ES" dirty="0" smtClean="0"/>
              <a:t>ón centrada en modelos de </a:t>
            </a:r>
            <a:r>
              <a:rPr lang="es-ES" b="1" dirty="0" smtClean="0"/>
              <a:t>estándares de calidad</a:t>
            </a:r>
            <a:r>
              <a:rPr lang="es-ES" dirty="0" smtClean="0"/>
              <a:t>, de acuerdo al producto recibido, tipo de material, acción pedagógica y docente, proceso en general.</a:t>
            </a:r>
          </a:p>
          <a:p>
            <a:r>
              <a:rPr lang="es-ES" dirty="0" smtClean="0"/>
              <a:t>Evaluación del proceso y del avance de </a:t>
            </a:r>
            <a:r>
              <a:rPr lang="es-ES" b="1" dirty="0" smtClean="0"/>
              <a:t>formación</a:t>
            </a:r>
            <a:r>
              <a:rPr lang="es-ES" dirty="0" smtClean="0"/>
              <a:t>, muchas veces apoyado por carpetas virtuales.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70065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Teor</a:t>
            </a:r>
            <a:r>
              <a:rPr lang="es-ES" dirty="0" smtClean="0"/>
              <a:t>ías del aprendizaje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b="1" i="1" dirty="0"/>
              <a:t>Objetivos </a:t>
            </a:r>
            <a:r>
              <a:rPr lang="es-ES_tradnl" b="1" i="1" dirty="0" smtClean="0"/>
              <a:t>educativos</a:t>
            </a:r>
            <a:endParaRPr lang="es-ES_tradnl" b="1" i="1" dirty="0"/>
          </a:p>
          <a:p>
            <a:r>
              <a:rPr lang="es-ES_tradnl" b="1" dirty="0" smtClean="0"/>
              <a:t>Modificar </a:t>
            </a:r>
            <a:r>
              <a:rPr lang="es-ES_tradnl" b="1" dirty="0"/>
              <a:t>una conducta</a:t>
            </a:r>
            <a:r>
              <a:rPr lang="es-ES_tradnl" dirty="0"/>
              <a:t>, es decir, no se tienen en cuenta los procesos </a:t>
            </a:r>
            <a:r>
              <a:rPr lang="es-ES_tradnl" dirty="0" smtClean="0"/>
              <a:t>mentales, </a:t>
            </a:r>
            <a:r>
              <a:rPr lang="es-ES_tradnl" dirty="0"/>
              <a:t>ni afectivos implicados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Los </a:t>
            </a:r>
            <a:r>
              <a:rPr lang="es-ES_tradnl" b="1" dirty="0" smtClean="0"/>
              <a:t>objetivos</a:t>
            </a:r>
            <a:r>
              <a:rPr lang="es-ES_tradnl" dirty="0" smtClean="0"/>
              <a:t> se </a:t>
            </a:r>
            <a:r>
              <a:rPr lang="es-ES_tradnl" dirty="0"/>
              <a:t>subdividen en </a:t>
            </a:r>
            <a:r>
              <a:rPr lang="es-ES_tradnl" b="1" dirty="0"/>
              <a:t>unidades</a:t>
            </a:r>
            <a:r>
              <a:rPr lang="es-ES_tradnl" dirty="0"/>
              <a:t> más pequeñas (atomización) hasta alcanzar el nivel más bajo, en el que se trabaja con las conductas implicadas</a:t>
            </a:r>
            <a:r>
              <a:rPr lang="es-ES_tradnl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662664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i="1" dirty="0"/>
              <a:t>Planteamientos para incorporar TIC al </a:t>
            </a:r>
            <a:r>
              <a:rPr lang="es-ES" i="1" dirty="0" smtClean="0"/>
              <a:t>aula</a:t>
            </a:r>
          </a:p>
          <a:p>
            <a:r>
              <a:rPr lang="es-ES" dirty="0" smtClean="0"/>
              <a:t>Fomenta la creaci</a:t>
            </a:r>
            <a:r>
              <a:rPr lang="es-ES" dirty="0" smtClean="0"/>
              <a:t>ón de </a:t>
            </a:r>
            <a:r>
              <a:rPr lang="es-ES" b="1" dirty="0" smtClean="0"/>
              <a:t>redes de aprendizaje</a:t>
            </a:r>
            <a:r>
              <a:rPr lang="es-ES" dirty="0" smtClean="0"/>
              <a:t>, </a:t>
            </a:r>
            <a:r>
              <a:rPr lang="es-ES" b="1" dirty="0" smtClean="0"/>
              <a:t>comunidades de aprendizaje</a:t>
            </a:r>
            <a:r>
              <a:rPr lang="es-ES" dirty="0" smtClean="0"/>
              <a:t>, basada en el concepto de Sociedad del Conocimiento.</a:t>
            </a:r>
          </a:p>
          <a:p>
            <a:r>
              <a:rPr lang="es-ES" dirty="0" smtClean="0"/>
              <a:t>Motiva el uso de las</a:t>
            </a:r>
            <a:r>
              <a:rPr lang="es-ES" b="1" dirty="0" smtClean="0"/>
              <a:t> tecnologías </a:t>
            </a:r>
            <a:r>
              <a:rPr lang="es-ES" dirty="0" smtClean="0"/>
              <a:t>por responder a </a:t>
            </a:r>
            <a:r>
              <a:rPr lang="es-ES" b="1" dirty="0" smtClean="0"/>
              <a:t>variables</a:t>
            </a:r>
            <a:r>
              <a:rPr lang="es-ES" dirty="0" smtClean="0"/>
              <a:t> como tiempo, espacio, interacción, inmediatez, accesibilidad, desorden, acceso, control, auto construcción, entre otras.</a:t>
            </a:r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532765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i="1" dirty="0" smtClean="0"/>
              <a:t>Autores</a:t>
            </a:r>
          </a:p>
          <a:p>
            <a:r>
              <a:rPr lang="es-ES" dirty="0" smtClean="0"/>
              <a:t>George Siemens</a:t>
            </a:r>
          </a:p>
          <a:p>
            <a:r>
              <a:rPr lang="es-ES" dirty="0" smtClean="0"/>
              <a:t>Stephens </a:t>
            </a:r>
            <a:r>
              <a:rPr lang="es-ES" dirty="0" err="1" smtClean="0"/>
              <a:t>Downes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4" name="Imagen 3" descr="conectivism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018" y="1735138"/>
            <a:ext cx="4454136" cy="2961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7058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i="1" dirty="0" smtClean="0"/>
              <a:t>Rol </a:t>
            </a:r>
            <a:r>
              <a:rPr lang="es-ES_tradnl" i="1" dirty="0"/>
              <a:t>del </a:t>
            </a:r>
            <a:r>
              <a:rPr lang="es-ES_tradnl" i="1" dirty="0" smtClean="0"/>
              <a:t>estudiante</a:t>
            </a:r>
            <a:endParaRPr lang="es-ES_tradnl" dirty="0"/>
          </a:p>
          <a:p>
            <a:r>
              <a:rPr lang="es-ES_tradnl" dirty="0" smtClean="0"/>
              <a:t>El </a:t>
            </a:r>
            <a:r>
              <a:rPr lang="es-ES_tradnl" dirty="0"/>
              <a:t>alumno tiene un papel </a:t>
            </a:r>
            <a:r>
              <a:rPr lang="es-ES_tradnl" b="1" dirty="0"/>
              <a:t>pasivo y receptivo </a:t>
            </a:r>
            <a:r>
              <a:rPr lang="es-ES_tradnl" dirty="0"/>
              <a:t>del ambiente y de los estímulos y refuerzos recibidos. El aprendizaje se basa en la </a:t>
            </a:r>
            <a:r>
              <a:rPr lang="es-ES_tradnl" b="1" dirty="0"/>
              <a:t>realización repetitiva de </a:t>
            </a:r>
            <a:r>
              <a:rPr lang="es-ES_tradnl" b="1" dirty="0" smtClean="0"/>
              <a:t>ejercicios</a:t>
            </a:r>
            <a:r>
              <a:rPr lang="es-ES_tradnl" dirty="0" smtClean="0"/>
              <a:t>, </a:t>
            </a:r>
            <a:r>
              <a:rPr lang="es-ES_tradnl" dirty="0"/>
              <a:t>a los que sigue la asociación de elementos de refuerzo positivo o negativo.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Teor</a:t>
            </a:r>
            <a:r>
              <a:rPr lang="es-ES" dirty="0" smtClean="0"/>
              <a:t>ías del aprendizaje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40035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i="1" dirty="0" smtClean="0"/>
              <a:t>Rol </a:t>
            </a:r>
            <a:r>
              <a:rPr lang="es-ES_tradnl" i="1" dirty="0"/>
              <a:t>del </a:t>
            </a:r>
            <a:r>
              <a:rPr lang="es-ES_tradnl" i="1" dirty="0" smtClean="0"/>
              <a:t>docente</a:t>
            </a:r>
            <a:endParaRPr lang="es-ES_tradnl" dirty="0"/>
          </a:p>
          <a:p>
            <a:r>
              <a:rPr lang="es-ES_tradnl" dirty="0"/>
              <a:t>El docente es </a:t>
            </a:r>
            <a:r>
              <a:rPr lang="es-ES_tradnl" dirty="0" smtClean="0"/>
              <a:t>quien </a:t>
            </a:r>
            <a:r>
              <a:rPr lang="es-ES_tradnl" b="1" dirty="0" smtClean="0"/>
              <a:t>controla el proceso</a:t>
            </a:r>
            <a:r>
              <a:rPr lang="es-ES_tradnl" dirty="0" smtClean="0"/>
              <a:t>, </a:t>
            </a:r>
            <a:r>
              <a:rPr lang="es-ES_tradnl" b="1" dirty="0"/>
              <a:t>establece los estímulos</a:t>
            </a:r>
            <a:r>
              <a:rPr lang="es-ES_tradnl" dirty="0"/>
              <a:t> recibidos por el </a:t>
            </a:r>
            <a:r>
              <a:rPr lang="es-ES_tradnl" dirty="0" smtClean="0"/>
              <a:t>alumno, los </a:t>
            </a:r>
            <a:r>
              <a:rPr lang="es-ES_tradnl" dirty="0"/>
              <a:t>necesarios para que se produzca la modificación de la conducta, y los refuerzos positivos o negativos. En esta teoría es fundamental el </a:t>
            </a:r>
            <a:r>
              <a:rPr lang="es-ES_tradnl" b="1" dirty="0" err="1" smtClean="0"/>
              <a:t>feedback</a:t>
            </a:r>
            <a:r>
              <a:rPr lang="es-ES_tradnl" b="1" dirty="0" smtClean="0"/>
              <a:t> o retroalimentaci</a:t>
            </a:r>
            <a:r>
              <a:rPr lang="es-ES_tradnl" b="1" dirty="0" smtClean="0"/>
              <a:t>ón</a:t>
            </a:r>
            <a:r>
              <a:rPr lang="es-ES_tradnl" b="1" dirty="0" smtClean="0"/>
              <a:t> </a:t>
            </a:r>
            <a:r>
              <a:rPr lang="es-ES_tradnl" dirty="0"/>
              <a:t>que contribuye al refuerzo de las modificaciones conductuales.</a:t>
            </a:r>
            <a:endParaRPr lang="es-ES" dirty="0"/>
          </a:p>
          <a:p>
            <a:endParaRPr lang="es-ES" dirty="0"/>
          </a:p>
        </p:txBody>
      </p:sp>
      <p:sp>
        <p:nvSpPr>
          <p:cNvPr id="4" name="Rectángulo 3"/>
          <p:cNvSpPr/>
          <p:nvPr/>
        </p:nvSpPr>
        <p:spPr>
          <a:xfrm>
            <a:off x="2286000" y="88984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ES_tradnl" dirty="0"/>
          </a:p>
          <a:p>
            <a:endParaRPr lang="es-ES_tradnl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Teor</a:t>
            </a:r>
            <a:r>
              <a:rPr lang="es-ES" dirty="0" smtClean="0"/>
              <a:t>ías del aprendizaje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279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b="1" i="1" dirty="0"/>
              <a:t>Criterios e instrumentos de </a:t>
            </a:r>
            <a:r>
              <a:rPr lang="es-ES_tradnl" b="1" i="1" dirty="0" smtClean="0"/>
              <a:t>evaluación</a:t>
            </a:r>
            <a:endParaRPr lang="es-ES_tradnl" b="1" i="1" dirty="0"/>
          </a:p>
          <a:p>
            <a:r>
              <a:rPr lang="es-ES_tradnl" dirty="0"/>
              <a:t>La evaluación del </a:t>
            </a:r>
            <a:r>
              <a:rPr lang="es-ES_tradnl" b="1" dirty="0"/>
              <a:t>éxito en la modificación de conducta </a:t>
            </a:r>
            <a:r>
              <a:rPr lang="es-ES_tradnl" dirty="0"/>
              <a:t>se realiza, en el modelo más ortodoxo, mediante la </a:t>
            </a:r>
            <a:r>
              <a:rPr lang="es-ES_tradnl" b="1" dirty="0"/>
              <a:t>eliminación de los </a:t>
            </a:r>
            <a:r>
              <a:rPr lang="es-ES_tradnl" b="1" dirty="0" smtClean="0"/>
              <a:t>est</a:t>
            </a:r>
            <a:r>
              <a:rPr lang="es-ES_tradnl" b="1" dirty="0" smtClean="0"/>
              <a:t>í</a:t>
            </a:r>
            <a:r>
              <a:rPr lang="es-ES_tradnl" b="1" dirty="0" smtClean="0"/>
              <a:t>mulos </a:t>
            </a:r>
            <a:r>
              <a:rPr lang="es-ES_tradnl" b="1" dirty="0"/>
              <a:t>condicionantes</a:t>
            </a:r>
            <a:r>
              <a:rPr lang="es-ES_tradnl" dirty="0"/>
              <a:t>, para comprobar la fijación de la respuesta condicionada. En los modelos aplicados al aula, la evaluación más típica es la </a:t>
            </a:r>
            <a:r>
              <a:rPr lang="es-ES_tradnl" b="1" dirty="0"/>
              <a:t>corrección automática </a:t>
            </a:r>
            <a:r>
              <a:rPr lang="es-ES_tradnl" dirty="0"/>
              <a:t>o </a:t>
            </a:r>
            <a:r>
              <a:rPr lang="es-ES_tradnl" b="1" dirty="0"/>
              <a:t>manual de ejercicios atomistas</a:t>
            </a:r>
            <a:r>
              <a:rPr lang="es-ES_tradnl" dirty="0"/>
              <a:t>, unido a un </a:t>
            </a:r>
            <a:r>
              <a:rPr lang="es-ES_tradnl" dirty="0" err="1"/>
              <a:t>feedback</a:t>
            </a:r>
            <a:r>
              <a:rPr lang="es-ES_tradnl" dirty="0"/>
              <a:t> positivo o negativo, de acuerdo a la validez de la respuesta del alumno.</a:t>
            </a:r>
          </a:p>
          <a:p>
            <a:endParaRPr lang="es-ES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Teor</a:t>
            </a:r>
            <a:r>
              <a:rPr lang="es-ES" dirty="0" smtClean="0"/>
              <a:t>ías del aprendizaje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5739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i="1" dirty="0" smtClean="0"/>
              <a:t>Planteamientos para incorporar TIC al aula</a:t>
            </a:r>
          </a:p>
          <a:p>
            <a:r>
              <a:rPr lang="es-ES" dirty="0" smtClean="0"/>
              <a:t>L</a:t>
            </a:r>
            <a:r>
              <a:rPr lang="es-ES" dirty="0" smtClean="0"/>
              <a:t>o</a:t>
            </a:r>
            <a:r>
              <a:rPr lang="es-ES" dirty="0" smtClean="0"/>
              <a:t>s primero desarrollos de Aprendizaje Asistido por el Ordenador (CAL) se basaban en el conductismo, propiciando </a:t>
            </a:r>
            <a:r>
              <a:rPr lang="es-ES" b="1" dirty="0" smtClean="0"/>
              <a:t>la repetici</a:t>
            </a:r>
            <a:r>
              <a:rPr lang="es-ES" b="1" dirty="0" smtClean="0"/>
              <a:t>ón y el refuerzo</a:t>
            </a:r>
            <a:r>
              <a:rPr lang="es-ES" dirty="0" smtClean="0"/>
              <a:t>. Son t</a:t>
            </a:r>
            <a:r>
              <a:rPr lang="es-ES" dirty="0" smtClean="0"/>
              <a:t>í</a:t>
            </a:r>
            <a:r>
              <a:rPr lang="es-ES" dirty="0" smtClean="0"/>
              <a:t>picos los ejercicios de “rellenar” de corrección automática.</a:t>
            </a:r>
          </a:p>
          <a:p>
            <a:r>
              <a:rPr lang="es-ES" i="1" dirty="0" smtClean="0"/>
              <a:t>Crítica</a:t>
            </a:r>
          </a:p>
          <a:p>
            <a:r>
              <a:rPr lang="es-ES" dirty="0" smtClean="0"/>
              <a:t>El alumno </a:t>
            </a:r>
            <a:r>
              <a:rPr lang="es-ES" b="1" dirty="0" smtClean="0"/>
              <a:t>no interioriza los procesos necesarios </a:t>
            </a:r>
            <a:r>
              <a:rPr lang="es-ES" dirty="0" smtClean="0"/>
              <a:t>para alcanzar la respuesta, ya que se centra en el </a:t>
            </a:r>
            <a:r>
              <a:rPr lang="es-ES" b="1" dirty="0" smtClean="0"/>
              <a:t>resultado</a:t>
            </a:r>
            <a:r>
              <a:rPr lang="es-ES" dirty="0" smtClean="0"/>
              <a:t>.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705998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i="1" dirty="0" smtClean="0"/>
              <a:t>Autores</a:t>
            </a:r>
            <a:endParaRPr lang="es-ES" dirty="0"/>
          </a:p>
          <a:p>
            <a:r>
              <a:rPr lang="es-ES" dirty="0" smtClean="0"/>
              <a:t>I.P </a:t>
            </a:r>
            <a:r>
              <a:rPr lang="es-ES" dirty="0" err="1" smtClean="0"/>
              <a:t>Pavlov</a:t>
            </a:r>
            <a:endParaRPr lang="es-ES" dirty="0" smtClean="0"/>
          </a:p>
          <a:p>
            <a:r>
              <a:rPr lang="es-ES" dirty="0" err="1" smtClean="0"/>
              <a:t>Jhon</a:t>
            </a:r>
            <a:r>
              <a:rPr lang="es-ES" dirty="0" smtClean="0"/>
              <a:t> B. Watson</a:t>
            </a:r>
          </a:p>
          <a:p>
            <a:r>
              <a:rPr lang="es-ES" dirty="0" smtClean="0"/>
              <a:t>Edward Thorndike</a:t>
            </a:r>
          </a:p>
          <a:p>
            <a:r>
              <a:rPr lang="es-ES" dirty="0" smtClean="0"/>
              <a:t>B.F </a:t>
            </a:r>
            <a:r>
              <a:rPr lang="es-ES" dirty="0" err="1" smtClean="0"/>
              <a:t>Skinner</a:t>
            </a:r>
            <a:endParaRPr lang="es-ES" dirty="0" smtClean="0"/>
          </a:p>
          <a:p>
            <a:endParaRPr lang="es-ES" dirty="0" smtClean="0"/>
          </a:p>
        </p:txBody>
      </p:sp>
      <p:pic>
        <p:nvPicPr>
          <p:cNvPr id="4" name="Imagen 3" descr="conductism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408" y="1909088"/>
            <a:ext cx="3794605" cy="2717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2259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Teorías del aprendizaje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s-ES" b="1" i="1" dirty="0" smtClean="0"/>
              <a:t>COGNITIVISMO</a:t>
            </a:r>
          </a:p>
          <a:p>
            <a:r>
              <a:rPr lang="es-ES" dirty="0" smtClean="0"/>
              <a:t>La </a:t>
            </a:r>
            <a:r>
              <a:rPr lang="es-ES" b="1" dirty="0" smtClean="0"/>
              <a:t>cognici</a:t>
            </a:r>
            <a:r>
              <a:rPr lang="es-ES" b="1" dirty="0" smtClean="0"/>
              <a:t>ón</a:t>
            </a:r>
            <a:r>
              <a:rPr lang="es-ES" dirty="0" smtClean="0"/>
              <a:t> se entiende como la manipulación de </a:t>
            </a:r>
            <a:r>
              <a:rPr lang="es-ES" b="1" dirty="0" smtClean="0"/>
              <a:t>símbolos</a:t>
            </a:r>
            <a:r>
              <a:rPr lang="es-ES" dirty="0" smtClean="0"/>
              <a:t> a través de </a:t>
            </a:r>
            <a:r>
              <a:rPr lang="es-ES" b="1" dirty="0" smtClean="0"/>
              <a:t>reglas</a:t>
            </a:r>
            <a:r>
              <a:rPr lang="es-ES" dirty="0" smtClean="0"/>
              <a:t>, e investiga el proceso cognitivo o la </a:t>
            </a:r>
            <a:r>
              <a:rPr lang="es-ES" b="1" dirty="0" smtClean="0"/>
              <a:t>estructuración del conocimiento lógico</a:t>
            </a:r>
            <a:r>
              <a:rPr lang="es-ES" dirty="0" smtClean="0"/>
              <a:t>.</a:t>
            </a:r>
          </a:p>
          <a:p>
            <a:r>
              <a:rPr lang="es-ES" dirty="0" smtClean="0"/>
              <a:t>El individuo, a través de la “</a:t>
            </a:r>
            <a:r>
              <a:rPr lang="es-ES" b="1" dirty="0" smtClean="0"/>
              <a:t>realidad dada</a:t>
            </a:r>
            <a:r>
              <a:rPr lang="es-ES" dirty="0" smtClean="0"/>
              <a:t>” procesa información para construcción la </a:t>
            </a:r>
            <a:r>
              <a:rPr lang="es-ES" b="1" dirty="0" smtClean="0"/>
              <a:t>“realidad propia”</a:t>
            </a:r>
            <a:r>
              <a:rPr lang="es-ES" dirty="0" smtClean="0"/>
              <a:t>, según una </a:t>
            </a:r>
            <a:r>
              <a:rPr lang="es-ES" b="1" dirty="0" smtClean="0"/>
              <a:t>motivación= cambio que desestructura su realidad</a:t>
            </a:r>
            <a:r>
              <a:rPr lang="es-ES" dirty="0" smtClean="0"/>
              <a:t>, obligándolo a integrar y/o construir nuevas estructuras.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33276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intero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</a:majorFont>
      <a:minorFont>
        <a:latin typeface="Goudy Old Style"/>
        <a:ea typeface=""/>
        <a:cs typeface=""/>
        <a:font script="Jpan" typeface="ＭＳ 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Tintero.thmx</Template>
  <TotalTime>458</TotalTime>
  <Words>1670</Words>
  <Application>Microsoft Macintosh PowerPoint</Application>
  <PresentationFormat>Presentación en pantalla (4:3)</PresentationFormat>
  <Paragraphs>154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Tintero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  <vt:lpstr>Teorías del aprendizaje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Teorías del aprendizaje</dc:title>
  <dc:creator>Pamela Valenzuela</dc:creator>
  <cp:lastModifiedBy>Pamela Valenzuela</cp:lastModifiedBy>
  <cp:revision>17</cp:revision>
  <dcterms:created xsi:type="dcterms:W3CDTF">2013-05-11T18:34:01Z</dcterms:created>
  <dcterms:modified xsi:type="dcterms:W3CDTF">2013-05-12T02:12:05Z</dcterms:modified>
</cp:coreProperties>
</file>